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19" r:id="rId5"/>
    <p:sldId id="308" r:id="rId6"/>
    <p:sldId id="309" r:id="rId7"/>
    <p:sldId id="310" r:id="rId8"/>
    <p:sldId id="311" r:id="rId9"/>
    <p:sldId id="312" r:id="rId10"/>
    <p:sldId id="313" r:id="rId11"/>
    <p:sldId id="261" r:id="rId12"/>
    <p:sldId id="258" r:id="rId13"/>
    <p:sldId id="262" r:id="rId14"/>
    <p:sldId id="260" r:id="rId15"/>
    <p:sldId id="271" r:id="rId16"/>
    <p:sldId id="294" r:id="rId17"/>
    <p:sldId id="314" r:id="rId18"/>
    <p:sldId id="315" r:id="rId19"/>
    <p:sldId id="316" r:id="rId20"/>
    <p:sldId id="317" r:id="rId21"/>
    <p:sldId id="291" r:id="rId22"/>
    <p:sldId id="292" r:id="rId23"/>
    <p:sldId id="295" r:id="rId24"/>
    <p:sldId id="281" r:id="rId25"/>
    <p:sldId id="318" r:id="rId26"/>
  </p:sldIdLst>
  <p:sldSz cx="9144000" cy="6858000" type="screen4x3"/>
  <p:notesSz cx="6794500" cy="9931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30A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9" autoAdjust="0"/>
    <p:restoredTop sz="94660"/>
  </p:normalViewPr>
  <p:slideViewPr>
    <p:cSldViewPr>
      <p:cViewPr varScale="1">
        <p:scale>
          <a:sx n="87" d="100"/>
          <a:sy n="87" d="100"/>
        </p:scale>
        <p:origin x="147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79297-88CB-4FF7-BB2D-3E653B001D6A}" type="doc">
      <dgm:prSet loTypeId="urn:microsoft.com/office/officeart/2005/8/layout/radial6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nl-NL"/>
        </a:p>
      </dgm:t>
    </dgm:pt>
    <dgm:pt modelId="{B1DB50AC-FB1D-4B27-BC55-F327BD0B1734}">
      <dgm:prSet phldrT="[Tekst]" custT="1"/>
      <dgm:spPr/>
      <dgm:t>
        <a:bodyPr/>
        <a:lstStyle/>
        <a:p>
          <a:r>
            <a:rPr lang="nl-NL" sz="1400" b="1" dirty="0" smtClean="0"/>
            <a:t>Samenwerkingsverband Regio IJssel-Vecht</a:t>
          </a:r>
          <a:endParaRPr lang="nl-NL" sz="1400" b="1" dirty="0"/>
        </a:p>
      </dgm:t>
    </dgm:pt>
    <dgm:pt modelId="{03A94E8C-016A-496F-8856-2A371F7E9980}" type="parTrans" cxnId="{268430E8-FFCA-46FD-92BB-C994AFA86A49}">
      <dgm:prSet/>
      <dgm:spPr/>
      <dgm:t>
        <a:bodyPr/>
        <a:lstStyle/>
        <a:p>
          <a:endParaRPr lang="nl-NL"/>
        </a:p>
      </dgm:t>
    </dgm:pt>
    <dgm:pt modelId="{AFACE68A-89D4-4378-B5E0-050AB78EBEF3}" type="sibTrans" cxnId="{268430E8-FFCA-46FD-92BB-C994AFA86A49}">
      <dgm:prSet/>
      <dgm:spPr/>
      <dgm:t>
        <a:bodyPr/>
        <a:lstStyle/>
        <a:p>
          <a:endParaRPr lang="nl-NL"/>
        </a:p>
      </dgm:t>
    </dgm:pt>
    <dgm:pt modelId="{3F44A38A-EC9E-4BB3-9341-ED7DA60DD417}">
      <dgm:prSet phldrT="[Tekst]" phldr="1"/>
      <dgm:spPr/>
      <dgm:t>
        <a:bodyPr/>
        <a:lstStyle/>
        <a:p>
          <a:endParaRPr lang="nl-NL" dirty="0"/>
        </a:p>
      </dgm:t>
    </dgm:pt>
    <dgm:pt modelId="{EC5DE6A4-5106-45FC-9A65-75EE8833940A}" type="sibTrans" cxnId="{3B66F849-748E-402B-BC9C-0C561A317942}">
      <dgm:prSet/>
      <dgm:spPr/>
      <dgm:t>
        <a:bodyPr/>
        <a:lstStyle/>
        <a:p>
          <a:endParaRPr lang="nl-NL" dirty="0"/>
        </a:p>
      </dgm:t>
    </dgm:pt>
    <dgm:pt modelId="{591BBE4B-F525-49B3-B219-9BF3CB5954D7}" type="parTrans" cxnId="{3B66F849-748E-402B-BC9C-0C561A317942}">
      <dgm:prSet/>
      <dgm:spPr/>
      <dgm:t>
        <a:bodyPr/>
        <a:lstStyle/>
        <a:p>
          <a:endParaRPr lang="nl-NL"/>
        </a:p>
      </dgm:t>
    </dgm:pt>
    <dgm:pt modelId="{2C318B5A-6093-4E36-9F63-81E28B6C9C51}" type="pres">
      <dgm:prSet presAssocID="{57179297-88CB-4FF7-BB2D-3E653B001D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F752F75-7BBE-4BF8-B070-3ED99A212B7F}" type="pres">
      <dgm:prSet presAssocID="{B1DB50AC-FB1D-4B27-BC55-F327BD0B1734}" presName="centerShape" presStyleLbl="node0" presStyleIdx="0" presStyleCnt="1" custScaleX="121572" custScaleY="124858"/>
      <dgm:spPr/>
      <dgm:t>
        <a:bodyPr/>
        <a:lstStyle/>
        <a:p>
          <a:endParaRPr lang="nl-NL"/>
        </a:p>
      </dgm:t>
    </dgm:pt>
    <dgm:pt modelId="{7988271E-C6AB-4DDA-BB07-A4968C663766}" type="pres">
      <dgm:prSet presAssocID="{3F44A38A-EC9E-4BB3-9341-ED7DA60DD417}" presName="oneComp" presStyleCnt="0"/>
      <dgm:spPr/>
    </dgm:pt>
    <dgm:pt modelId="{2D6A5D35-EFAA-4A95-BE36-FEA6A1EB1D81}" type="pres">
      <dgm:prSet presAssocID="{3F44A38A-EC9E-4BB3-9341-ED7DA60DD417}" presName="dummyConnPt" presStyleCnt="0"/>
      <dgm:spPr/>
    </dgm:pt>
    <dgm:pt modelId="{FF6D8F84-62A8-4E24-950F-D18FEB3C65A5}" type="pres">
      <dgm:prSet presAssocID="{3F44A38A-EC9E-4BB3-9341-ED7DA60DD417}" presName="one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4651CD2-4DFD-4856-9EC4-EAC1F05E94F2}" type="pres">
      <dgm:prSet presAssocID="{3F44A38A-EC9E-4BB3-9341-ED7DA60DD417}" presName="dummya" presStyleCnt="0"/>
      <dgm:spPr/>
    </dgm:pt>
    <dgm:pt modelId="{445EB26F-AB9E-4D49-B91B-1B39D19AE6BD}" type="pres">
      <dgm:prSet presAssocID="{3F44A38A-EC9E-4BB3-9341-ED7DA60DD417}" presName="dummyb" presStyleCnt="0"/>
      <dgm:spPr/>
    </dgm:pt>
    <dgm:pt modelId="{08BD4CF6-10C2-4109-9F38-F4FF11FE1326}" type="pres">
      <dgm:prSet presAssocID="{3F44A38A-EC9E-4BB3-9341-ED7DA60DD417}" presName="dummyc" presStyleCnt="0"/>
      <dgm:spPr/>
    </dgm:pt>
    <dgm:pt modelId="{883A8E0E-D2D9-4533-A717-3705FB517D5D}" type="pres">
      <dgm:prSet presAssocID="{EC5DE6A4-5106-45FC-9A65-75EE8833940A}" presName="singleconn" presStyleLbl="sibTrans2D1" presStyleIdx="0" presStyleCnt="1"/>
      <dgm:spPr/>
      <dgm:t>
        <a:bodyPr/>
        <a:lstStyle/>
        <a:p>
          <a:endParaRPr lang="nl-NL"/>
        </a:p>
      </dgm:t>
    </dgm:pt>
  </dgm:ptLst>
  <dgm:cxnLst>
    <dgm:cxn modelId="{9E187412-CB6F-44D0-9AA5-3F3B3527632C}" type="presOf" srcId="{57179297-88CB-4FF7-BB2D-3E653B001D6A}" destId="{2C318B5A-6093-4E36-9F63-81E28B6C9C51}" srcOrd="0" destOrd="0" presId="urn:microsoft.com/office/officeart/2005/8/layout/radial6"/>
    <dgm:cxn modelId="{3B66F849-748E-402B-BC9C-0C561A317942}" srcId="{B1DB50AC-FB1D-4B27-BC55-F327BD0B1734}" destId="{3F44A38A-EC9E-4BB3-9341-ED7DA60DD417}" srcOrd="0" destOrd="0" parTransId="{591BBE4B-F525-49B3-B219-9BF3CB5954D7}" sibTransId="{EC5DE6A4-5106-45FC-9A65-75EE8833940A}"/>
    <dgm:cxn modelId="{32C3FD85-F251-4227-A78F-14E3408CB0A8}" type="presOf" srcId="{EC5DE6A4-5106-45FC-9A65-75EE8833940A}" destId="{883A8E0E-D2D9-4533-A717-3705FB517D5D}" srcOrd="0" destOrd="0" presId="urn:microsoft.com/office/officeart/2005/8/layout/radial6"/>
    <dgm:cxn modelId="{166EC0C2-4195-41BB-9F75-B9B05445C438}" type="presOf" srcId="{3F44A38A-EC9E-4BB3-9341-ED7DA60DD417}" destId="{FF6D8F84-62A8-4E24-950F-D18FEB3C65A5}" srcOrd="0" destOrd="0" presId="urn:microsoft.com/office/officeart/2005/8/layout/radial6"/>
    <dgm:cxn modelId="{268430E8-FFCA-46FD-92BB-C994AFA86A49}" srcId="{57179297-88CB-4FF7-BB2D-3E653B001D6A}" destId="{B1DB50AC-FB1D-4B27-BC55-F327BD0B1734}" srcOrd="0" destOrd="0" parTransId="{03A94E8C-016A-496F-8856-2A371F7E9980}" sibTransId="{AFACE68A-89D4-4378-B5E0-050AB78EBEF3}"/>
    <dgm:cxn modelId="{91084842-439F-48CF-B4FC-17C19A6CF7D6}" type="presOf" srcId="{B1DB50AC-FB1D-4B27-BC55-F327BD0B1734}" destId="{0F752F75-7BBE-4BF8-B070-3ED99A212B7F}" srcOrd="0" destOrd="0" presId="urn:microsoft.com/office/officeart/2005/8/layout/radial6"/>
    <dgm:cxn modelId="{06A7B559-A27A-4AA0-9BAA-AC23B4C8F34B}" type="presParOf" srcId="{2C318B5A-6093-4E36-9F63-81E28B6C9C51}" destId="{0F752F75-7BBE-4BF8-B070-3ED99A212B7F}" srcOrd="0" destOrd="0" presId="urn:microsoft.com/office/officeart/2005/8/layout/radial6"/>
    <dgm:cxn modelId="{5BB0618A-9291-45C8-A50E-370F223D5241}" type="presParOf" srcId="{2C318B5A-6093-4E36-9F63-81E28B6C9C51}" destId="{7988271E-C6AB-4DDA-BB07-A4968C663766}" srcOrd="1" destOrd="0" presId="urn:microsoft.com/office/officeart/2005/8/layout/radial6"/>
    <dgm:cxn modelId="{B17E0436-57FB-481A-ADCA-875A89A0F252}" type="presParOf" srcId="{7988271E-C6AB-4DDA-BB07-A4968C663766}" destId="{2D6A5D35-EFAA-4A95-BE36-FEA6A1EB1D81}" srcOrd="0" destOrd="0" presId="urn:microsoft.com/office/officeart/2005/8/layout/radial6"/>
    <dgm:cxn modelId="{3AFEBDC7-5736-4BB8-B035-78E1746D1C06}" type="presParOf" srcId="{7988271E-C6AB-4DDA-BB07-A4968C663766}" destId="{FF6D8F84-62A8-4E24-950F-D18FEB3C65A5}" srcOrd="1" destOrd="0" presId="urn:microsoft.com/office/officeart/2005/8/layout/radial6"/>
    <dgm:cxn modelId="{CB583508-39F9-4136-B390-55D75FE953A6}" type="presParOf" srcId="{2C318B5A-6093-4E36-9F63-81E28B6C9C51}" destId="{04651CD2-4DFD-4856-9EC4-EAC1F05E94F2}" srcOrd="2" destOrd="0" presId="urn:microsoft.com/office/officeart/2005/8/layout/radial6"/>
    <dgm:cxn modelId="{CBB33E5D-EDF4-4FBA-983C-4C5D8BED7D2E}" type="presParOf" srcId="{2C318B5A-6093-4E36-9F63-81E28B6C9C51}" destId="{445EB26F-AB9E-4D49-B91B-1B39D19AE6BD}" srcOrd="3" destOrd="0" presId="urn:microsoft.com/office/officeart/2005/8/layout/radial6"/>
    <dgm:cxn modelId="{1E391EE6-858F-4D66-ACB5-B735BBAD7D39}" type="presParOf" srcId="{2C318B5A-6093-4E36-9F63-81E28B6C9C51}" destId="{08BD4CF6-10C2-4109-9F38-F4FF11FE1326}" srcOrd="4" destOrd="0" presId="urn:microsoft.com/office/officeart/2005/8/layout/radial6"/>
    <dgm:cxn modelId="{A4ED54F1-236C-4F5E-BE16-D3BF2C00980A}" type="presParOf" srcId="{2C318B5A-6093-4E36-9F63-81E28B6C9C51}" destId="{883A8E0E-D2D9-4533-A717-3705FB517D5D}" srcOrd="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A8E0E-D2D9-4533-A717-3705FB517D5D}">
      <dsp:nvSpPr>
        <dsp:cNvPr id="0" name=""/>
        <dsp:cNvSpPr/>
      </dsp:nvSpPr>
      <dsp:spPr>
        <a:xfrm>
          <a:off x="1760816" y="716695"/>
          <a:ext cx="4768825" cy="4768825"/>
        </a:xfrm>
        <a:prstGeom prst="blockArc">
          <a:avLst>
            <a:gd name="adj1" fmla="val 7031"/>
            <a:gd name="adj2" fmla="val 21592969"/>
            <a:gd name="adj3" fmla="val 4632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52F75-7BBE-4BF8-B070-3ED99A212B7F}">
      <dsp:nvSpPr>
        <dsp:cNvPr id="0" name=""/>
        <dsp:cNvSpPr/>
      </dsp:nvSpPr>
      <dsp:spPr>
        <a:xfrm>
          <a:off x="2808315" y="1728192"/>
          <a:ext cx="2664289" cy="2736303"/>
        </a:xfrm>
        <a:prstGeom prst="ellipse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kern="1200" dirty="0" smtClean="0"/>
            <a:t>Samenwerkingsverband Regio IJssel-Vecht</a:t>
          </a:r>
          <a:endParaRPr lang="nl-NL" sz="1400" b="1" kern="1200" dirty="0"/>
        </a:p>
      </dsp:txBody>
      <dsp:txXfrm>
        <a:off x="3198491" y="2128914"/>
        <a:ext cx="1883937" cy="1934859"/>
      </dsp:txXfrm>
    </dsp:sp>
    <dsp:sp modelId="{FF6D8F84-62A8-4E24-950F-D18FEB3C65A5}">
      <dsp:nvSpPr>
        <dsp:cNvPr id="0" name=""/>
        <dsp:cNvSpPr/>
      </dsp:nvSpPr>
      <dsp:spPr>
        <a:xfrm>
          <a:off x="5702609" y="2329307"/>
          <a:ext cx="1534072" cy="1534072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900" kern="1200" dirty="0"/>
        </a:p>
      </dsp:txBody>
      <dsp:txXfrm>
        <a:off x="5927269" y="2553967"/>
        <a:ext cx="1084752" cy="1084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F28FA-B76A-4965-9C82-077FDCB5CA75}" type="datetimeFigureOut">
              <a:rPr lang="nl-NL" smtClean="0"/>
              <a:t>6-4-2017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7987D-3008-4638-BF9C-BC59B8324D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134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B1CE1-873A-4412-B977-B5013D3DE23E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FA927-7C8B-47BA-8B66-54BEAD1D4D1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22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FA927-7C8B-47BA-8B66-54BEAD1D4D1D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857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FA927-7C8B-47BA-8B66-54BEAD1D4D1D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59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30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53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72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02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08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05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33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36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03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303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89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3F7FE-A867-454C-B5BD-62583A04AAE4}" type="datetimeFigureOut">
              <a:rPr lang="nl-NL" smtClean="0"/>
              <a:pPr/>
              <a:t>6-4-2017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AB543-895B-464D-A9BF-C07E54C5D2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0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image" Target="cid:image001.jpg@01CC746F.D2D7C65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wAZUfmWoJ-XXNM&amp;tbnid=98IvnXN11zd9HM:&amp;ved=0CAUQjRw&amp;url=http://www.beauvoordse-walhoeve.be/het-bedrijf/&amp;ei=yNfnUofYGIPJ0AXolICYBw&amp;bvm=bv.59930103,d.bGQ&amp;psig=AFQjCNEQ-6RblDL1D4ACoTPAMwcpc0ivnw&amp;ust=139101211698837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vragen.nu/" TargetMode="External"/><Relationship Id="rId2" Type="http://schemas.openxmlformats.org/officeDocument/2006/relationships/hyperlink" Target="http://youtu.be/T6jgkLv37l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nl/url?sa=i&amp;rct=j&amp;q=&amp;esrc=s&amp;frm=1&amp;source=images&amp;cd=&amp;cad=rja&amp;docid=vHy6mRW5Tu5csM&amp;tbnid=YNZTkJO7nrg_RM:&amp;ved=0CAUQjRw&amp;url=http://www.paradiso.nl/web/Agenda-Item/TOPPOP-YEAH-PAROOLNACHT.htm&amp;ei=Wf87Uoj9MceI0AWfxYHgBw&amp;bvm=bv.52434380,d.d2k&amp;psig=AFQjCNEk4wQkZp5PT0XCCKCYkpdR51tayw&amp;ust=137975009736623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google.nl/url?sa=i&amp;rct=j&amp;q=&amp;esrc=s&amp;frm=1&amp;source=images&amp;cd=&amp;cad=rja&amp;docid=9osnAZ70beIjnM&amp;tbnid=eRwktBdkF4ZcSM:&amp;ved=0CAUQjRw&amp;url=http://www.classichitsq1045.com/tags/blondie&amp;ei=nv87UrrIEoqX1AXTtoCoCA&amp;bvm=bv.52434380,d.d2k&amp;psig=AFQjCNGMSDjsx0g1Qeu3VeKKBBVO9zTx1Q&amp;ust=1379750155255835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u.cdn282.fansshare.com/photos/spicegirls/spice-girls-wallpaper-106401270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nl/url?sa=i&amp;rct=j&amp;q=&amp;esrc=s&amp;frm=1&amp;source=images&amp;cd=&amp;cad=rja&amp;docid=Piym4wgxtbokRM&amp;tbnid=KodEgvziBK-XSM:&amp;ved=0CAUQjRw&amp;url=http://gabberpiet1970.hyves.nl/&amp;ei=BQE8Uq7YHMei0wXyjIHgBg&amp;bvm=bv.52434380,d.d2k&amp;psig=AFQjCNF7Aa9xVjy4XBXuaQj5P4Z_mcOyEQ&amp;ust=137975051611776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4" y="116633"/>
            <a:ext cx="2131436" cy="864096"/>
          </a:xfr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73311598"/>
              </p:ext>
            </p:extLst>
          </p:nvPr>
        </p:nvGraphicFramePr>
        <p:xfrm>
          <a:off x="467544" y="332656"/>
          <a:ext cx="828092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Afbeelding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60227"/>
            <a:ext cx="1728192" cy="16245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48" y="692696"/>
            <a:ext cx="1981200" cy="1057275"/>
          </a:xfrm>
          <a:prstGeom prst="rect">
            <a:avLst/>
          </a:prstGeom>
        </p:spPr>
      </p:pic>
      <p:pic>
        <p:nvPicPr>
          <p:cNvPr id="1026" name="Afbeelding 1" descr="Beschrijving: Beschrijving: Beschrijving: Beschrijving: Beschrijving: Beschrijving: Beschrijving: Beschrijving: Beschrijving: Beschrijving: Beschrijving: Beschrijving: Beschrijving: Beschrijving: Beschrijving: Beschrijving: Beschrijving: Beschrijving: Beschrijving: Logo Deltion College Nieuw"/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43" y="5301208"/>
            <a:ext cx="1895475" cy="70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54680"/>
            <a:ext cx="220675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nl-NL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Houd </a:t>
            </a:r>
            <a:r>
              <a:rPr lang="nl-NL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rekening met:</a:t>
            </a:r>
            <a:endParaRPr lang="nl-NL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126055"/>
          </a:xfrm>
        </p:spPr>
        <p:txBody>
          <a:bodyPr>
            <a:noAutofit/>
          </a:bodyPr>
          <a:lstStyle/>
          <a:p>
            <a:r>
              <a:rPr lang="nl-NL" dirty="0" smtClean="0"/>
              <a:t>Jezelf (wie ben ik, wat kan ik, wat wil ik)</a:t>
            </a:r>
          </a:p>
          <a:p>
            <a:r>
              <a:rPr lang="nl-NL" dirty="0" smtClean="0"/>
              <a:t>Wat vind je leuk en waar wil je moeite voor doen?</a:t>
            </a:r>
          </a:p>
          <a:p>
            <a:r>
              <a:rPr lang="nl-NL" dirty="0" smtClean="0"/>
              <a:t>Opleiding aanbod</a:t>
            </a:r>
          </a:p>
          <a:p>
            <a:r>
              <a:rPr lang="nl-NL" dirty="0" smtClean="0"/>
              <a:t>Welke beroepen zijn er? Kans op werk?</a:t>
            </a:r>
          </a:p>
          <a:p>
            <a:r>
              <a:rPr lang="nl-NL" dirty="0" smtClean="0"/>
              <a:t>Grootte locatie/ leerling aantal</a:t>
            </a:r>
          </a:p>
          <a:p>
            <a:r>
              <a:rPr lang="nl-NL" dirty="0" smtClean="0"/>
              <a:t>Identiteit</a:t>
            </a:r>
          </a:p>
          <a:p>
            <a:r>
              <a:rPr lang="nl-NL" dirty="0" smtClean="0"/>
              <a:t>Reistijd</a:t>
            </a:r>
          </a:p>
          <a:p>
            <a:r>
              <a:rPr lang="nl-NL" dirty="0" smtClean="0"/>
              <a:t>Keuze van vrienden</a:t>
            </a:r>
          </a:p>
          <a:p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mar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93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4193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nl-N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Keuzestijlen</a:t>
            </a:r>
            <a:r>
              <a:rPr lang="nl-N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N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3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nl-NL" sz="3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nl-NL" sz="3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6000768"/>
          </a:xfrm>
        </p:spPr>
        <p:txBody>
          <a:bodyPr/>
          <a:lstStyle/>
          <a:p>
            <a:r>
              <a:rPr lang="nl-NL" dirty="0" smtClean="0"/>
              <a:t>Passie: intuïtief, kiezen met je hart  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Impulsief: wat lijkt op dat moment leuk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Rationeel: kiezen met verstand, afwegen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Uitstellend: kiezen onder tijdsdruk, laatste</a:t>
            </a:r>
          </a:p>
          <a:p>
            <a:pPr>
              <a:buNone/>
            </a:pPr>
            <a:r>
              <a:rPr lang="nl-NL" dirty="0" smtClean="0"/>
              <a:t>	moment, niet weten wat je wilt  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Meegaand: meegaan met een ander</a:t>
            </a:r>
          </a:p>
          <a:p>
            <a:pPr>
              <a:buNone/>
            </a:pPr>
            <a:endParaRPr lang="nl-NL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nl-NL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71480"/>
            <a:ext cx="951494" cy="85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1500174"/>
            <a:ext cx="1214446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396" y="2786058"/>
            <a:ext cx="1604604" cy="108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4143380"/>
            <a:ext cx="878228" cy="87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5357826"/>
            <a:ext cx="1225165" cy="135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4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u="sng" dirty="0" smtClean="0">
                <a:solidFill>
                  <a:srgbClr val="92D050"/>
                </a:solidFill>
              </a:rPr>
              <a:t>Het puberende brein</a:t>
            </a:r>
            <a:endParaRPr lang="nl-NL" sz="3600" u="sng" dirty="0">
              <a:solidFill>
                <a:srgbClr val="92D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dirty="0" smtClean="0"/>
              <a:t>Ontwikkelingen die nog plaats moet vinden: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zelfstandig denken, abstract denken, bewust worden van jezelf, inleven in een ander, gevolgen lange termijn overzien.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Kenmerken: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Emotie wint het van ratio, moeite met plannen, wisselende en heftigere emoties.</a:t>
            </a:r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4333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3888" y="22364"/>
            <a:ext cx="5040560" cy="1143000"/>
          </a:xfrm>
        </p:spPr>
        <p:txBody>
          <a:bodyPr>
            <a:normAutofit/>
          </a:bodyPr>
          <a:lstStyle/>
          <a:p>
            <a:r>
              <a:rPr lang="nl-NL" sz="3600" u="sng" dirty="0">
                <a:solidFill>
                  <a:schemeClr val="accent3"/>
                </a:solidFill>
              </a:rPr>
              <a:t>Het puberende brein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4403" y="76470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smtClean="0"/>
              <a:t>Soms moeilijk contact.</a:t>
            </a:r>
          </a:p>
          <a:p>
            <a:pPr>
              <a:buNone/>
            </a:pPr>
            <a:r>
              <a:rPr lang="nl-NL" sz="2800" dirty="0" smtClean="0"/>
              <a:t>Tips voor ouders:</a:t>
            </a:r>
          </a:p>
          <a:p>
            <a:r>
              <a:rPr lang="nl-NL" sz="2800" dirty="0" smtClean="0"/>
              <a:t>Stimuleren.</a:t>
            </a:r>
          </a:p>
          <a:p>
            <a:r>
              <a:rPr lang="nl-NL" sz="2800" dirty="0" smtClean="0"/>
              <a:t>Meedenken.</a:t>
            </a:r>
          </a:p>
          <a:p>
            <a:r>
              <a:rPr lang="nl-NL" sz="2800" dirty="0" smtClean="0"/>
              <a:t>Belangstelling tonen.</a:t>
            </a:r>
          </a:p>
          <a:p>
            <a:r>
              <a:rPr lang="nl-NL" sz="2800" dirty="0" smtClean="0"/>
              <a:t>Vragen stellen.</a:t>
            </a:r>
          </a:p>
          <a:p>
            <a:r>
              <a:rPr lang="nl-NL" sz="2800" dirty="0" smtClean="0"/>
              <a:t>Helpen zaken op een rij te zetten.</a:t>
            </a:r>
          </a:p>
          <a:p>
            <a:r>
              <a:rPr lang="nl-NL" sz="2800" dirty="0" smtClean="0"/>
              <a:t>Meegaan naar voorlichtingsavond.</a:t>
            </a:r>
          </a:p>
          <a:p>
            <a:r>
              <a:rPr lang="nl-NL" sz="2800" dirty="0" smtClean="0"/>
              <a:t>Verwacht niet dat uw kind uw werk kiest.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4" name="Picture 2" descr="http://www.inspiratiemagazine.nl/afbeeldingen/puberartike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40" y="1196752"/>
            <a:ext cx="347026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beauvoordse-walhoeve.be/images/foto-vader-zo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871" y="3861048"/>
            <a:ext cx="2135127" cy="252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ikazia.nl/sites/default/files/imce/IMG_3120bewerkt%20%28Large%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124040"/>
            <a:ext cx="23812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7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153599" y="4653136"/>
            <a:ext cx="1900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hlinkClick r:id="rId2"/>
              </a:rPr>
              <a:t>gesprek met Noah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364088" y="5877272"/>
            <a:ext cx="350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www.5vragen.nu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6027420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83568" y="283842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Spreek met uw zoon of dochter over wat zij heel erg leuk vinden.</a:t>
            </a:r>
            <a:endParaRPr lang="nl-NL" sz="2000" dirty="0"/>
          </a:p>
          <a:p>
            <a:endParaRPr lang="nl-NL" sz="2000" dirty="0" smtClean="0"/>
          </a:p>
          <a:p>
            <a:r>
              <a:rPr lang="nl-NL" sz="2000" dirty="0" smtClean="0"/>
              <a:t>Bijvoorbeeld over:</a:t>
            </a:r>
          </a:p>
          <a:p>
            <a:endParaRPr lang="nl-NL" sz="2000" dirty="0"/>
          </a:p>
          <a:p>
            <a:r>
              <a:rPr lang="nl-NL" sz="2400" dirty="0" smtClean="0"/>
              <a:t>School,</a:t>
            </a:r>
          </a:p>
          <a:p>
            <a:r>
              <a:rPr lang="nl-NL" sz="2400" dirty="0" smtClean="0"/>
              <a:t>Sport,</a:t>
            </a:r>
          </a:p>
          <a:p>
            <a:r>
              <a:rPr lang="nl-NL" sz="2400" dirty="0" smtClean="0"/>
              <a:t>Hobby,</a:t>
            </a:r>
          </a:p>
          <a:p>
            <a:r>
              <a:rPr lang="nl-NL" sz="2400" dirty="0" smtClean="0"/>
              <a:t>Bijbaantje</a:t>
            </a:r>
            <a:endParaRPr lang="nl-NL" sz="2400" dirty="0"/>
          </a:p>
          <a:p>
            <a:endParaRPr lang="nl-NL" sz="2800" dirty="0" smtClean="0"/>
          </a:p>
          <a:p>
            <a:r>
              <a:rPr lang="nl-NL" sz="2400" dirty="0" smtClean="0"/>
              <a:t>					</a:t>
            </a:r>
            <a:r>
              <a:rPr lang="nl-NL" sz="2000" dirty="0" smtClean="0"/>
              <a:t>						Regelmatig een gesprek </a:t>
            </a:r>
            <a:r>
              <a:rPr lang="nl-NL" sz="2000" dirty="0"/>
              <a:t>met uw zoon of dochter. </a:t>
            </a:r>
            <a:endParaRPr lang="nl-NL" sz="2000" dirty="0" smtClean="0"/>
          </a:p>
          <a:p>
            <a:r>
              <a:rPr lang="nl-NL" sz="2000" dirty="0" smtClean="0"/>
              <a:t>			Je leert elkaar beter kennen. </a:t>
            </a:r>
          </a:p>
          <a:p>
            <a:r>
              <a:rPr lang="nl-NL" sz="2000" dirty="0" smtClean="0"/>
              <a:t>			Uw kind leert zichzelf beter kennen en kan beter 			kiezen</a:t>
            </a:r>
            <a:r>
              <a:rPr lang="nl-NL" sz="2000" dirty="0"/>
              <a:t>! </a:t>
            </a:r>
            <a:r>
              <a:rPr lang="nl-NL" sz="2000" dirty="0" smtClean="0"/>
              <a:t>Jullie </a:t>
            </a:r>
            <a:r>
              <a:rPr lang="nl-NL" sz="2000" dirty="0"/>
              <a:t>beiden </a:t>
            </a:r>
            <a:r>
              <a:rPr lang="nl-NL" sz="2000" dirty="0" smtClean="0"/>
              <a:t>weten wat </a:t>
            </a:r>
            <a:r>
              <a:rPr lang="nl-NL" sz="2000" dirty="0"/>
              <a:t>echt goed past.</a:t>
            </a:r>
          </a:p>
        </p:txBody>
      </p:sp>
      <p:pic>
        <p:nvPicPr>
          <p:cNvPr id="1028" name="Picture 4" descr="http://nieuwestap.nl/wp-content/uploads/2012/03/TonyTien-0085-®-Fotograaf-Victor-Arnol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2952730" cy="205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amvangelder.com/Foto's/Moeder&amp;doch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73" y="836712"/>
            <a:ext cx="4356464" cy="326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5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96944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0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99592" y="83671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Schrijf drie vragen op die u uw kind zou willen stellen.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49816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u="sng" dirty="0" smtClean="0">
                <a:solidFill>
                  <a:srgbClr val="00B0F0"/>
                </a:solidFill>
              </a:rPr>
              <a:t>En nu….? Een goed gesprek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nl-NL" dirty="0" smtClean="0"/>
          </a:p>
        </p:txBody>
      </p:sp>
      <p:sp>
        <p:nvSpPr>
          <p:cNvPr id="4" name="Rechthoek 3"/>
          <p:cNvSpPr/>
          <p:nvPr/>
        </p:nvSpPr>
        <p:spPr>
          <a:xfrm>
            <a:off x="2627784" y="2420888"/>
            <a:ext cx="309597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nl-NL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Luisteren</a:t>
            </a:r>
          </a:p>
          <a:p>
            <a:pPr>
              <a:buNone/>
            </a:pPr>
            <a:endParaRPr lang="nl-NL" sz="3600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None/>
            </a:pPr>
            <a:r>
              <a:rPr lang="nl-NL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Samenvatten</a:t>
            </a:r>
          </a:p>
          <a:p>
            <a:pPr>
              <a:buNone/>
            </a:pPr>
            <a:r>
              <a:rPr lang="nl-NL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>
              <a:buNone/>
            </a:pPr>
            <a:r>
              <a:rPr lang="nl-NL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Doorvragen</a:t>
            </a:r>
            <a:endParaRPr lang="nl-NL" sz="36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Luisteren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929354"/>
          </a:xfrm>
        </p:spPr>
        <p:txBody>
          <a:bodyPr/>
          <a:lstStyle/>
          <a:p>
            <a:pPr eaLnBrk="1" hangingPunct="1"/>
            <a:r>
              <a:rPr lang="nl-NL" sz="2400" dirty="0" smtClean="0"/>
              <a:t>Kies het juiste moment</a:t>
            </a:r>
          </a:p>
          <a:p>
            <a:pPr eaLnBrk="1" hangingPunct="1"/>
            <a:r>
              <a:rPr lang="nl-NL" sz="2400" dirty="0" smtClean="0"/>
              <a:t>Luister zonder vooroordelen</a:t>
            </a:r>
          </a:p>
          <a:p>
            <a:pPr eaLnBrk="1" hangingPunct="1"/>
            <a:r>
              <a:rPr lang="nl-NL" sz="2400" dirty="0" smtClean="0"/>
              <a:t>Durf te dromen</a:t>
            </a:r>
          </a:p>
          <a:p>
            <a:pPr eaLnBrk="1" hangingPunct="1"/>
            <a:r>
              <a:rPr lang="nl-NL" sz="2400" dirty="0" smtClean="0"/>
              <a:t>Toon respect</a:t>
            </a:r>
          </a:p>
          <a:p>
            <a:pPr eaLnBrk="1" hangingPunct="1">
              <a:buFont typeface="Arial" charset="0"/>
              <a:buNone/>
            </a:pPr>
            <a:endParaRPr lang="nl-NL" dirty="0" smtClean="0"/>
          </a:p>
        </p:txBody>
      </p:sp>
      <p:sp>
        <p:nvSpPr>
          <p:cNvPr id="4" name="Rechthoek 3"/>
          <p:cNvSpPr/>
          <p:nvPr/>
        </p:nvSpPr>
        <p:spPr>
          <a:xfrm>
            <a:off x="571472" y="2714620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Samenvatten</a:t>
            </a:r>
            <a:endParaRPr lang="nl-NL" sz="2800" dirty="0">
              <a:solidFill>
                <a:srgbClr val="00B0F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500034" y="3286124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400" dirty="0" smtClean="0"/>
              <a:t>   Jij wilt graag….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   Jouw droom is….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   Je gaat voor….</a:t>
            </a:r>
          </a:p>
        </p:txBody>
      </p:sp>
      <p:sp>
        <p:nvSpPr>
          <p:cNvPr id="6" name="Rechthoek 5"/>
          <p:cNvSpPr/>
          <p:nvPr/>
        </p:nvSpPr>
        <p:spPr>
          <a:xfrm>
            <a:off x="642910" y="4500570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Doorvragen</a:t>
            </a:r>
            <a:endParaRPr lang="nl-NL" sz="2800" dirty="0">
              <a:solidFill>
                <a:srgbClr val="00B0F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28596" y="514351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400" dirty="0" smtClean="0"/>
              <a:t>   Welke informatie heb je al?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   Hoe ga je dat doen?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   Hoe kan ik je helpen?</a:t>
            </a:r>
          </a:p>
          <a:p>
            <a:endParaRPr lang="nl-NL" dirty="0" smtClean="0"/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radiso.nl/upload_mm/c/e/5/Penney_de_Jager_%26_Ad_Visser%20180x173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3521316" cy="3384376"/>
          </a:xfrm>
          <a:prstGeom prst="rect">
            <a:avLst/>
          </a:prstGeom>
          <a:noFill/>
        </p:spPr>
      </p:pic>
      <p:pic>
        <p:nvPicPr>
          <p:cNvPr id="1028" name="Picture 4" descr="http://www.classichitsq1045.com/sites/default/files/field/image/blondie%20(1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04665"/>
            <a:ext cx="2477666" cy="2511920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1115616" y="5373216"/>
            <a:ext cx="1368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1970 - 1987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372200" y="3429000"/>
            <a:ext cx="1368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1975 - </a:t>
            </a:r>
            <a:r>
              <a:rPr lang="nl-NL" dirty="0" err="1" smtClean="0"/>
              <a:t>xxxxx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83568" y="40466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Terug in de tijd ………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9198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F0"/>
                </a:solidFill>
              </a:rPr>
              <a:t>Tips om te kiezen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Maak een lijstje met je top 5 aan opleidingen</a:t>
            </a:r>
          </a:p>
          <a:p>
            <a:r>
              <a:rPr lang="nl-NL" dirty="0" smtClean="0"/>
              <a:t>Bezoek een open dag</a:t>
            </a:r>
          </a:p>
          <a:p>
            <a:r>
              <a:rPr lang="nl-NL" dirty="0" smtClean="0"/>
              <a:t>Praat met studenten en beroepsbeoefenaren</a:t>
            </a:r>
          </a:p>
          <a:p>
            <a:r>
              <a:rPr lang="nl-NL" dirty="0" smtClean="0"/>
              <a:t>Loop een dag mee met de opleiding</a:t>
            </a:r>
          </a:p>
          <a:p>
            <a:r>
              <a:rPr lang="nl-NL" dirty="0" smtClean="0"/>
              <a:t>Afwegen van je laatste opties, </a:t>
            </a:r>
            <a:r>
              <a:rPr lang="nl-NL" dirty="0" err="1" smtClean="0"/>
              <a:t>voors</a:t>
            </a:r>
            <a:r>
              <a:rPr lang="nl-NL" dirty="0" smtClean="0"/>
              <a:t> en </a:t>
            </a:r>
            <a:r>
              <a:rPr lang="nl-NL" dirty="0" err="1" smtClean="0"/>
              <a:t>tegens</a:t>
            </a:r>
            <a:r>
              <a:rPr lang="nl-NL" dirty="0" smtClean="0"/>
              <a:t> op een rijtje zetten</a:t>
            </a:r>
          </a:p>
          <a:p>
            <a:r>
              <a:rPr lang="nl-NL" dirty="0" smtClean="0"/>
              <a:t>Uiteindelijk met verstand </a:t>
            </a:r>
            <a:r>
              <a:rPr lang="nl-NL" b="1" dirty="0" smtClean="0"/>
              <a:t>en</a:t>
            </a:r>
            <a:r>
              <a:rPr lang="nl-NL" dirty="0" smtClean="0"/>
              <a:t> gevoel je keuze maken!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nl-NL" sz="6000" dirty="0" smtClean="0"/>
              <a:t> </a:t>
            </a:r>
            <a:br>
              <a:rPr lang="nl-NL" sz="6000" dirty="0" smtClean="0"/>
            </a:br>
            <a:r>
              <a:rPr lang="nl-NL" sz="6000" dirty="0" smtClean="0"/>
              <a:t>    </a:t>
            </a:r>
            <a:br>
              <a:rPr lang="nl-NL" sz="6000" dirty="0" smtClean="0"/>
            </a:br>
            <a:r>
              <a:rPr lang="nl-NL" sz="6000" dirty="0" smtClean="0"/>
              <a:t>       </a:t>
            </a:r>
            <a:br>
              <a:rPr lang="nl-NL" sz="6000" dirty="0" smtClean="0"/>
            </a:br>
            <a:r>
              <a:rPr lang="nl-NL" sz="6000" dirty="0" smtClean="0"/>
              <a:t>         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728" y="4429132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nl-NL" sz="6000" dirty="0" smtClean="0">
                <a:solidFill>
                  <a:srgbClr val="00B0F0"/>
                </a:solidFill>
              </a:rPr>
              <a:t>Knoop doorhakken en zelf (laten) kiezen.</a:t>
            </a:r>
            <a:r>
              <a:rPr lang="nl-NL" sz="60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170" name="Picture 2" descr="http://www.gezinspiratie.nl/wp-content/uploads/keuz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785794"/>
            <a:ext cx="3429972" cy="2974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827584" y="1628800"/>
            <a:ext cx="7020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Bedankt voor uw belangstelling.</a:t>
            </a:r>
          </a:p>
          <a:p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0892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Spice Girls Wallpaper">
            <a:hlinkClick r:id="rId2" tooltip="Spice Girls Wallpaper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4355455" cy="4355456"/>
          </a:xfrm>
          <a:prstGeom prst="rect">
            <a:avLst/>
          </a:prstGeom>
          <a:noFill/>
        </p:spPr>
      </p:pic>
      <p:pic>
        <p:nvPicPr>
          <p:cNvPr id="37894" name="Picture 6" descr="http://8.media.hyves-static.net/243469143/4/zTlS/0/img243469143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3" y="2060848"/>
            <a:ext cx="3026557" cy="3057128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6156176" y="5589240"/>
            <a:ext cx="1368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1995 - 1998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115616" y="5301208"/>
            <a:ext cx="1368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1996 - 2001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52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3568" y="908720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Enkele vragen:</a:t>
            </a:r>
          </a:p>
          <a:p>
            <a:endParaRPr lang="nl-NL" sz="2400" dirty="0" smtClean="0"/>
          </a:p>
          <a:p>
            <a:r>
              <a:rPr lang="nl-NL" sz="2400" dirty="0" smtClean="0"/>
              <a:t>Wie doet er nog hetzelfde werk als waar hij / zij vroeger als jongere voor geleerd heeft?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340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3568" y="908720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Enkele vragen:</a:t>
            </a:r>
          </a:p>
          <a:p>
            <a:endParaRPr lang="nl-NL" sz="2400" dirty="0" smtClean="0"/>
          </a:p>
          <a:p>
            <a:r>
              <a:rPr lang="nl-NL" sz="2400" dirty="0" smtClean="0"/>
              <a:t>Wie doet er nog hetzelfde werk als waar hij / zij vroeger als jongere voor geleerd heeft?</a:t>
            </a:r>
          </a:p>
          <a:p>
            <a:endParaRPr lang="nl-NL" sz="2400" dirty="0" smtClean="0"/>
          </a:p>
          <a:p>
            <a:r>
              <a:rPr lang="nl-NL" sz="2400" dirty="0" smtClean="0"/>
              <a:t>Wie wist vroeger toen je 17 jaar was precies wat je wilde worden?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810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3568" y="908720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Enkele vragen:</a:t>
            </a:r>
          </a:p>
          <a:p>
            <a:endParaRPr lang="nl-NL" sz="2400" dirty="0" smtClean="0"/>
          </a:p>
          <a:p>
            <a:r>
              <a:rPr lang="nl-NL" sz="2400" dirty="0" smtClean="0"/>
              <a:t>Wie doet er nog hetzelfde werk als waar hij / zij vroeger als jongere voor geleerd heeft?</a:t>
            </a:r>
          </a:p>
          <a:p>
            <a:endParaRPr lang="nl-NL" sz="2400" dirty="0" smtClean="0"/>
          </a:p>
          <a:p>
            <a:r>
              <a:rPr lang="nl-NL" sz="2400" dirty="0" smtClean="0"/>
              <a:t>Wie wist vroeger toen je 17 jaar was precies wat je wilde worden?</a:t>
            </a:r>
          </a:p>
          <a:p>
            <a:endParaRPr lang="nl-NL" sz="2400" dirty="0" smtClean="0"/>
          </a:p>
          <a:p>
            <a:r>
              <a:rPr lang="nl-NL" sz="2400" dirty="0" smtClean="0"/>
              <a:t>Heeft u vroeger vanuit school hulp gekregen bij het kiezen van een vervolgopleiding?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819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3568" y="908720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Enkele vragen:</a:t>
            </a:r>
          </a:p>
          <a:p>
            <a:endParaRPr lang="nl-NL" sz="2400" dirty="0" smtClean="0"/>
          </a:p>
          <a:p>
            <a:r>
              <a:rPr lang="nl-NL" sz="2400" dirty="0" smtClean="0"/>
              <a:t>Wie doet er nog hetzelfde werk als waar hij / zij vroeger als jongere voor geleerd heeft?</a:t>
            </a:r>
          </a:p>
          <a:p>
            <a:endParaRPr lang="nl-NL" sz="2400" dirty="0" smtClean="0"/>
          </a:p>
          <a:p>
            <a:r>
              <a:rPr lang="nl-NL" sz="2400" dirty="0" smtClean="0"/>
              <a:t>Wie wist vroeger toen je 17 jaar was precies wat je wilde worden?</a:t>
            </a:r>
          </a:p>
          <a:p>
            <a:endParaRPr lang="nl-NL" sz="2400" dirty="0" smtClean="0"/>
          </a:p>
          <a:p>
            <a:r>
              <a:rPr lang="nl-NL" sz="2400" dirty="0" smtClean="0"/>
              <a:t>Heeft u vroeger vanuit school hulp gekregen bij het kiezen van een vervolgopleiding?</a:t>
            </a:r>
          </a:p>
          <a:p>
            <a:endParaRPr lang="nl-NL" sz="2400" dirty="0" smtClean="0"/>
          </a:p>
          <a:p>
            <a:r>
              <a:rPr lang="nl-NL" sz="2400" dirty="0" smtClean="0"/>
              <a:t>Is het vandaag de dag lastiger (voor jongeren) om een studiekeuze te maken dan vroeger of niet?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172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nl-NL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Hoe kom je tot een goede studiekeuze?</a:t>
            </a:r>
            <a:endParaRPr lang="nl-NL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ctr">
              <a:buNone/>
            </a:pPr>
            <a:r>
              <a:rPr lang="nl-NL" dirty="0" smtClean="0">
                <a:solidFill>
                  <a:srgbClr val="00B0F0"/>
                </a:solidFill>
              </a:rPr>
              <a:t>Interesses van je kind</a:t>
            </a:r>
          </a:p>
          <a:p>
            <a:pPr algn="ctr"/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25" y="1214423"/>
            <a:ext cx="6603155" cy="528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2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nl-NL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Keuzeproces: welke stappen?</a:t>
            </a:r>
            <a:endParaRPr lang="nl-NL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55721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nl-NL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nl-NL" sz="3600" dirty="0" smtClean="0">
                <a:solidFill>
                  <a:schemeClr val="accent6">
                    <a:lumMod val="75000"/>
                  </a:schemeClr>
                </a:solidFill>
              </a:rPr>
              <a:t>Besef te moeten kiezen</a:t>
            </a:r>
          </a:p>
          <a:p>
            <a:r>
              <a:rPr lang="nl-NL" sz="2800" dirty="0" smtClean="0"/>
              <a:t>Een studie kies je niet in een dag.</a:t>
            </a:r>
          </a:p>
          <a:p>
            <a:r>
              <a:rPr lang="nl-NL" sz="2800" dirty="0" smtClean="0"/>
              <a:t>Kies je een studie / beroep voor 40 jaar?</a:t>
            </a:r>
          </a:p>
          <a:p>
            <a:pPr>
              <a:buNone/>
            </a:pPr>
            <a:endParaRPr lang="nl-NL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nl-NL" sz="3600" dirty="0" smtClean="0">
                <a:solidFill>
                  <a:schemeClr val="accent6">
                    <a:lumMod val="75000"/>
                  </a:schemeClr>
                </a:solidFill>
              </a:rPr>
              <a:t>Hoe kan ik actief het keuzeprobleem aanpakken?</a:t>
            </a:r>
          </a:p>
          <a:p>
            <a:r>
              <a:rPr lang="nl-NL" sz="2800" dirty="0" smtClean="0"/>
              <a:t>Actief deelnemen aan lessen loopbaanoriëntatie.</a:t>
            </a:r>
          </a:p>
          <a:p>
            <a:r>
              <a:rPr lang="nl-NL" sz="2800" dirty="0" smtClean="0"/>
              <a:t>Maak afspraak voor een gesprek met decaan.</a:t>
            </a:r>
          </a:p>
          <a:p>
            <a:r>
              <a:rPr lang="nl-NL" sz="2800" dirty="0" smtClean="0"/>
              <a:t>Gesprekken met vrienden: hoe pakken zij het aan?</a:t>
            </a:r>
          </a:p>
          <a:p>
            <a:pPr>
              <a:buNone/>
            </a:pPr>
            <a:endParaRPr lang="nl-NL" sz="2800" dirty="0" smtClean="0"/>
          </a:p>
          <a:p>
            <a:pPr algn="ctr">
              <a:buNone/>
            </a:pPr>
            <a:r>
              <a:rPr lang="nl-NL" sz="2800" dirty="0" smtClean="0"/>
              <a:t>Tips: neem de tijd, praat er met anderen over; schrijf</a:t>
            </a:r>
          </a:p>
          <a:p>
            <a:pPr algn="ctr">
              <a:buNone/>
            </a:pPr>
            <a:r>
              <a:rPr lang="nl-NL" sz="2800" dirty="0" smtClean="0"/>
              <a:t>gedachten, vragen, bevindingen en conclusies op.</a:t>
            </a:r>
          </a:p>
          <a:p>
            <a:pPr>
              <a:buNone/>
            </a:pPr>
            <a:endParaRPr lang="nl-NL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CD6A675BBDDB4A972ECD1D73D922E4" ma:contentTypeVersion="1" ma:contentTypeDescription="Een nieuw document maken." ma:contentTypeScope="" ma:versionID="d47c771bfe87d9e7d0340f8032df935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7fdf0b8816a2e6c73b5ec523d062f6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89B53F-2560-4370-8127-9770568E4D1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B0FD63E-6208-4CEF-AF62-C7D5D0C8AF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52C7D8-5E6A-4F70-9613-92E4EEEAD5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630</Words>
  <Application>Microsoft Office PowerPoint</Application>
  <PresentationFormat>Diavoorstelling (4:3)</PresentationFormat>
  <Paragraphs>141</Paragraphs>
  <Slides>22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5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kom je tot een goede studiekeuze?</vt:lpstr>
      <vt:lpstr>Keuzeproces: welke stappen?</vt:lpstr>
      <vt:lpstr>Houd rekening met:</vt:lpstr>
      <vt:lpstr>Keuzestijlen  </vt:lpstr>
      <vt:lpstr>Het puberende brein</vt:lpstr>
      <vt:lpstr>Het puberende brein</vt:lpstr>
      <vt:lpstr>PowerPoint-presentatie</vt:lpstr>
      <vt:lpstr>PowerPoint-presentatie</vt:lpstr>
      <vt:lpstr>PowerPoint-presentatie</vt:lpstr>
      <vt:lpstr>PowerPoint-presentatie</vt:lpstr>
      <vt:lpstr>En nu….? Een goed gesprek</vt:lpstr>
      <vt:lpstr>  Luisteren</vt:lpstr>
      <vt:lpstr>Tips om te kiezen</vt:lpstr>
      <vt:lpstr>                         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tack</dc:creator>
  <cp:lastModifiedBy>Commandeur, Michiel</cp:lastModifiedBy>
  <cp:revision>120</cp:revision>
  <cp:lastPrinted>2014-01-22T12:53:44Z</cp:lastPrinted>
  <dcterms:created xsi:type="dcterms:W3CDTF">2012-07-02T08:17:55Z</dcterms:created>
  <dcterms:modified xsi:type="dcterms:W3CDTF">2017-04-06T07:36:53Z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0x0101009FCD6A675BBDDB4A972ECD1D73D922E4</vt:lpwstr>
  </property>
</Properties>
</file>